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lexandria" panose="020B0604020202020204" charset="-78"/>
      <p:regular r:id="rId13"/>
    </p:embeddedFont>
    <p:embeddedFont>
      <p:font typeface="Nobile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990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-4-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-4-5.svg"/><Relationship Id="rId5" Type="http://schemas.openxmlformats.org/officeDocument/2006/relationships/image" Target="../media/image-4-3.svg"/><Relationship Id="rId4" Type="http://schemas.openxmlformats.org/officeDocument/2006/relationships/image" Target="../media/image5.png"/><Relationship Id="rId9" Type="http://schemas.openxmlformats.org/officeDocument/2006/relationships/image" Target="../media/image-4-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-7-6.svg"/><Relationship Id="rId12" Type="http://schemas.openxmlformats.org/officeDocument/2006/relationships/image" Target="../media/image-7-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-7-3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-7-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-8-8.svg"/><Relationship Id="rId3" Type="http://schemas.openxmlformats.org/officeDocument/2006/relationships/image" Target="../media/image5.png"/><Relationship Id="rId12" Type="http://schemas.openxmlformats.org/officeDocument/2006/relationships/image" Target="../media/image-8-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-8-6.svg"/><Relationship Id="rId5" Type="http://schemas.openxmlformats.org/officeDocument/2006/relationships/image" Target="../media/image-8-4.svg"/><Relationship Id="rId10" Type="http://schemas.openxmlformats.org/officeDocument/2006/relationships/image" Target="../media/image-8-10.svg"/><Relationship Id="rId4" Type="http://schemas.openxmlformats.org/officeDocument/2006/relationships/image" Target="../media/image-8-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Коммуникативтік Құзыреттілік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Оқытушының кәсіби қарым-қатынас дағдылары, академиялық дискурс және аудиториямен жұмыс істеу әдістері.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848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7702" y="2911197"/>
            <a:ext cx="6992541" cy="596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Қорытынды және Әдебиеттер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67702" y="3793450"/>
            <a:ext cx="13294995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Интерактивті оқыту іскерлік қатынастарды және дағдыларды дамытады, командада жұмыс істеуге үйретеді.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953810" y="4527709"/>
            <a:ext cx="13008888" cy="610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«Өмір бойына жететін білім алу» моделінен «өмір бойы білім алып өту» моделіне көшуге тиіспіз. – Н.Ә.Назарбаев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667702" y="4313158"/>
            <a:ext cx="22860" cy="1039416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7" name="Text 4"/>
          <p:cNvSpPr/>
          <p:nvPr/>
        </p:nvSpPr>
        <p:spPr>
          <a:xfrm>
            <a:off x="667702" y="5638681"/>
            <a:ext cx="3966448" cy="357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Пайдаланылған әдебиеттер: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667702" y="6282571"/>
            <a:ext cx="13294995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Қоянбаев Р. Педагогика. – Алматы, 2014.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667702" y="6654403"/>
            <a:ext cx="13294995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Хуторской А. Ключевые компетенции. – М., 2003.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667702" y="7026235"/>
            <a:ext cx="13294995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Biggs J. Teaching for Quality Learning. – 2011.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667702" y="7398068"/>
            <a:ext cx="13294995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UNESCO. Teacher Communication Standards. – 2020.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215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Дәріс Жоспары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7456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529608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703915"/>
            <a:ext cx="30621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Коммуникация ұғымы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16962" y="317456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529608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8" name="Text 6"/>
          <p:cNvSpPr/>
          <p:nvPr/>
        </p:nvSpPr>
        <p:spPr>
          <a:xfrm>
            <a:off x="5216962" y="3703915"/>
            <a:ext cx="419635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Педагогикалық коммуникация түрлері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9640133" y="317456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9640133" y="3529608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1" name="Text 9"/>
          <p:cNvSpPr/>
          <p:nvPr/>
        </p:nvSpPr>
        <p:spPr>
          <a:xfrm>
            <a:off x="9640133" y="3703915"/>
            <a:ext cx="30366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Академиялық дискурс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93790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5164455"/>
            <a:ext cx="6407944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338763"/>
            <a:ext cx="640794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Вербалды және вербалды емес қарым-қатынас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428548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05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428548" y="5164455"/>
            <a:ext cx="6407944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7" name="Text 15"/>
          <p:cNvSpPr/>
          <p:nvPr/>
        </p:nvSpPr>
        <p:spPr>
          <a:xfrm>
            <a:off x="7428548" y="5338763"/>
            <a:ext cx="61858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Оқытушының коммуникативтік құзыреттілігі</a:t>
            </a:r>
            <a:endParaRPr lang="en-US" sz="2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61606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Коммуникация Ұғымы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Коммуникация — ақпарат алмасу, түсінісу, бірлескен әрекетті ұйымдастыру үдерісі.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126581"/>
            <a:ext cx="726412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Білім беруде коммуникация: оқытушы мен студент арасындағы байланыс, оқу материалының дұрыс жеткізілуі, оқыту нәтижесіне тікелей әсер ететін фактор.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126581"/>
            <a:ext cx="30480" cy="1088708"/>
          </a:xfrm>
          <a:prstGeom prst="rect">
            <a:avLst/>
          </a:prstGeom>
          <a:solidFill>
            <a:srgbClr val="1B54DA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7601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5202" y="2898696"/>
            <a:ext cx="9034224" cy="593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Педагогикалық Коммуникация Түрлері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65202" y="3777615"/>
            <a:ext cx="6554986" cy="1870710"/>
          </a:xfrm>
          <a:prstGeom prst="roundRect">
            <a:avLst>
              <a:gd name="adj" fmla="val 42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62846" y="3975259"/>
            <a:ext cx="570190" cy="570190"/>
          </a:xfrm>
          <a:prstGeom prst="roundRect">
            <a:avLst>
              <a:gd name="adj" fmla="val 16035156"/>
            </a:avLst>
          </a:prstGeom>
          <a:solidFill>
            <a:srgbClr val="1B54DA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19651" y="4131945"/>
            <a:ext cx="256580" cy="2565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62846" y="4735473"/>
            <a:ext cx="2376011" cy="297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Ақпараттық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862846" y="5146477"/>
            <a:ext cx="6159698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Оқу материалын түсіндіру.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7410212" y="3777615"/>
            <a:ext cx="6554986" cy="1870710"/>
          </a:xfrm>
          <a:prstGeom prst="roundRect">
            <a:avLst>
              <a:gd name="adj" fmla="val 42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607856" y="3975259"/>
            <a:ext cx="570190" cy="570190"/>
          </a:xfrm>
          <a:prstGeom prst="roundRect">
            <a:avLst>
              <a:gd name="adj" fmla="val 16035156"/>
            </a:avLst>
          </a:prstGeom>
          <a:solidFill>
            <a:srgbClr val="1B54DA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764661" y="4131945"/>
            <a:ext cx="256580" cy="2565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607856" y="4735473"/>
            <a:ext cx="2376011" cy="297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Интерактивті</a:t>
            </a:r>
            <a:endParaRPr lang="en-US" sz="1850" dirty="0"/>
          </a:p>
        </p:txBody>
      </p:sp>
      <p:sp>
        <p:nvSpPr>
          <p:cNvPr id="13" name="Text 8"/>
          <p:cNvSpPr/>
          <p:nvPr/>
        </p:nvSpPr>
        <p:spPr>
          <a:xfrm>
            <a:off x="7607856" y="5146477"/>
            <a:ext cx="6159698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Сұрақ-жауап, пікірталас, диалог.</a:t>
            </a:r>
            <a:endParaRPr lang="en-US" sz="1450" dirty="0"/>
          </a:p>
        </p:txBody>
      </p:sp>
      <p:sp>
        <p:nvSpPr>
          <p:cNvPr id="14" name="Shape 9"/>
          <p:cNvSpPr/>
          <p:nvPr/>
        </p:nvSpPr>
        <p:spPr>
          <a:xfrm>
            <a:off x="665202" y="5838349"/>
            <a:ext cx="6554986" cy="1870710"/>
          </a:xfrm>
          <a:prstGeom prst="roundRect">
            <a:avLst>
              <a:gd name="adj" fmla="val 42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862846" y="6035992"/>
            <a:ext cx="570190" cy="570190"/>
          </a:xfrm>
          <a:prstGeom prst="roundRect">
            <a:avLst>
              <a:gd name="adj" fmla="val 16035156"/>
            </a:avLst>
          </a:prstGeom>
          <a:solidFill>
            <a:srgbClr val="1B54DA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19651" y="6192679"/>
            <a:ext cx="256580" cy="2565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862846" y="6796207"/>
            <a:ext cx="2376011" cy="297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Рефлексивті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862846" y="7207210"/>
            <a:ext cx="6159698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Студент ойларын тыңдау, кері байланыс.</a:t>
            </a:r>
            <a:endParaRPr lang="en-US" sz="1450" dirty="0"/>
          </a:p>
        </p:txBody>
      </p:sp>
      <p:sp>
        <p:nvSpPr>
          <p:cNvPr id="19" name="Shape 13"/>
          <p:cNvSpPr/>
          <p:nvPr/>
        </p:nvSpPr>
        <p:spPr>
          <a:xfrm>
            <a:off x="7410212" y="5838349"/>
            <a:ext cx="6554986" cy="1870710"/>
          </a:xfrm>
          <a:prstGeom prst="roundRect">
            <a:avLst>
              <a:gd name="adj" fmla="val 42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7607856" y="6035992"/>
            <a:ext cx="570190" cy="570190"/>
          </a:xfrm>
          <a:prstGeom prst="roundRect">
            <a:avLst>
              <a:gd name="adj" fmla="val 16035156"/>
            </a:avLst>
          </a:prstGeom>
          <a:solidFill>
            <a:srgbClr val="1B54DA"/>
          </a:solidFill>
          <a:ln/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764661" y="6192679"/>
            <a:ext cx="256580" cy="25658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607856" y="6796207"/>
            <a:ext cx="2376011" cy="297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Эмоциялық</a:t>
            </a:r>
            <a:endParaRPr lang="en-US" sz="1850" dirty="0"/>
          </a:p>
        </p:txBody>
      </p:sp>
      <p:sp>
        <p:nvSpPr>
          <p:cNvPr id="23" name="Text 16"/>
          <p:cNvSpPr/>
          <p:nvPr/>
        </p:nvSpPr>
        <p:spPr>
          <a:xfrm>
            <a:off x="7607856" y="7207210"/>
            <a:ext cx="6159698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Оқу мотивациясына ықпал ету.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6847" y="585907"/>
            <a:ext cx="5569506" cy="643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Академиялық Дискурс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6206847" y="1537930"/>
            <a:ext cx="770310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Ғылыми тілде, дәлелді, логикалық, жүйелі сөйлеу мәдениеті.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206847" y="2098834"/>
            <a:ext cx="7703106" cy="1231821"/>
          </a:xfrm>
          <a:prstGeom prst="roundRect">
            <a:avLst>
              <a:gd name="adj" fmla="val 890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83987" y="2098834"/>
            <a:ext cx="91440" cy="1231821"/>
          </a:xfrm>
          <a:prstGeom prst="roundRect">
            <a:avLst>
              <a:gd name="adj" fmla="val 94555"/>
            </a:avLst>
          </a:prstGeom>
          <a:solidFill>
            <a:srgbClr val="1B54DA"/>
          </a:solidFill>
          <a:ln/>
        </p:spPr>
      </p:sp>
      <p:sp>
        <p:nvSpPr>
          <p:cNvPr id="7" name="Text 4"/>
          <p:cNvSpPr/>
          <p:nvPr/>
        </p:nvSpPr>
        <p:spPr>
          <a:xfrm>
            <a:off x="6504146" y="2327553"/>
            <a:ext cx="271414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Терминдерді қолдану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6504146" y="2772608"/>
            <a:ext cx="717708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Ғылыми терминдерді орынды қолдануы.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206847" y="3536513"/>
            <a:ext cx="7703106" cy="1231821"/>
          </a:xfrm>
          <a:prstGeom prst="roundRect">
            <a:avLst>
              <a:gd name="adj" fmla="val 890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183987" y="3536513"/>
            <a:ext cx="91440" cy="1231821"/>
          </a:xfrm>
          <a:prstGeom prst="roundRect">
            <a:avLst>
              <a:gd name="adj" fmla="val 94555"/>
            </a:avLst>
          </a:prstGeom>
          <a:solidFill>
            <a:srgbClr val="1B54DA"/>
          </a:solidFill>
          <a:ln/>
        </p:spPr>
      </p:sp>
      <p:sp>
        <p:nvSpPr>
          <p:cNvPr id="11" name="Text 8"/>
          <p:cNvSpPr/>
          <p:nvPr/>
        </p:nvSpPr>
        <p:spPr>
          <a:xfrm>
            <a:off x="6504146" y="3765233"/>
            <a:ext cx="2990612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Ақпаратты құрылымдау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504146" y="4210288"/>
            <a:ext cx="717708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Ақпаратты құрылымдап жеткізуі.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06847" y="4974193"/>
            <a:ext cx="7703106" cy="1231821"/>
          </a:xfrm>
          <a:prstGeom prst="roundRect">
            <a:avLst>
              <a:gd name="adj" fmla="val 890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183987" y="4974193"/>
            <a:ext cx="91440" cy="1231821"/>
          </a:xfrm>
          <a:prstGeom prst="roundRect">
            <a:avLst>
              <a:gd name="adj" fmla="val 94555"/>
            </a:avLst>
          </a:prstGeom>
          <a:solidFill>
            <a:srgbClr val="1B54DA"/>
          </a:solidFill>
          <a:ln/>
        </p:spPr>
      </p:sp>
      <p:sp>
        <p:nvSpPr>
          <p:cNvPr id="15" name="Text 12"/>
          <p:cNvSpPr/>
          <p:nvPr/>
        </p:nvSpPr>
        <p:spPr>
          <a:xfrm>
            <a:off x="6504146" y="5202912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Нақты жауап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6504146" y="5647968"/>
            <a:ext cx="717708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Сұраққа нақты, қысқа жауап беруі.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206847" y="6411873"/>
            <a:ext cx="7703106" cy="1231821"/>
          </a:xfrm>
          <a:prstGeom prst="roundRect">
            <a:avLst>
              <a:gd name="adj" fmla="val 890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6183987" y="6411873"/>
            <a:ext cx="91440" cy="1231821"/>
          </a:xfrm>
          <a:prstGeom prst="roundRect">
            <a:avLst>
              <a:gd name="adj" fmla="val 94555"/>
            </a:avLst>
          </a:prstGeom>
          <a:solidFill>
            <a:srgbClr val="1B54DA"/>
          </a:solidFill>
          <a:ln/>
        </p:spPr>
      </p:sp>
      <p:sp>
        <p:nvSpPr>
          <p:cNvPr id="19" name="Text 16"/>
          <p:cNvSpPr/>
          <p:nvPr/>
        </p:nvSpPr>
        <p:spPr>
          <a:xfrm>
            <a:off x="6504146" y="6640592"/>
            <a:ext cx="3077408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Пікірталас модерациясы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6504146" y="7085648"/>
            <a:ext cx="717708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Аргумент келтіруі, пікірталасты модерациялауы.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913" y="351949"/>
            <a:ext cx="7478078" cy="400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Вербалды және Вербалды Емес Қарым-қатынас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447913" y="1071920"/>
            <a:ext cx="1920002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Вербалды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447913" y="1439942"/>
            <a:ext cx="6711196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Дауыс ырғағы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447913" y="1689497"/>
            <a:ext cx="6711196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Тілдік мәдениет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47913" y="1939052"/>
            <a:ext cx="6711196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Сөйлеу мәнері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447913" y="2188607"/>
            <a:ext cx="6711196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Логикалық құрылым</a:t>
            </a:r>
            <a:endParaRPr lang="en-US" sz="10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13" y="2537341"/>
            <a:ext cx="6711196" cy="671119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478911" y="1071920"/>
            <a:ext cx="1920002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Вербалды емес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7478911" y="1439942"/>
            <a:ext cx="6711196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Көзқарас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7478911" y="1689497"/>
            <a:ext cx="6711196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Қимыл-қозғалыс</a:t>
            </a:r>
            <a:endParaRPr lang="en-US" sz="1000" dirty="0"/>
          </a:p>
        </p:txBody>
      </p:sp>
      <p:sp>
        <p:nvSpPr>
          <p:cNvPr id="12" name="Text 9"/>
          <p:cNvSpPr/>
          <p:nvPr/>
        </p:nvSpPr>
        <p:spPr>
          <a:xfrm>
            <a:off x="7478911" y="1939052"/>
            <a:ext cx="6711196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Дистанция</a:t>
            </a:r>
            <a:endParaRPr lang="en-US" sz="1000" dirty="0"/>
          </a:p>
        </p:txBody>
      </p:sp>
      <p:sp>
        <p:nvSpPr>
          <p:cNvPr id="13" name="Text 10"/>
          <p:cNvSpPr/>
          <p:nvPr/>
        </p:nvSpPr>
        <p:spPr>
          <a:xfrm>
            <a:off x="7478911" y="2188607"/>
            <a:ext cx="6711196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Мимика</a:t>
            </a:r>
            <a:endParaRPr lang="en-US" sz="100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911" y="2537341"/>
            <a:ext cx="6711196" cy="6711196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447913" y="9536430"/>
            <a:ext cx="13734574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Бұл элементтер студенттің қабылдауына тікелей әсер етеді.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24962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Оқытушының Коммуникативтік Құзыреттілігі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Ғылыми тіл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3341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Сауатты сөйлеу.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15633" y="3396377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Диалог жүргізу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53341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Аудиторияны басқару.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75201" y="3396377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Тыңдай білу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98598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Конструктивті кері байланыс.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275201" y="5655945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544955" y="5495568"/>
            <a:ext cx="31475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Қақтығыстарды реттеу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98598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Кәсіби шешімдер қабылдау.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015633" y="5655945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50219"/>
            <a:ext cx="79662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Интерактивті Оқыту Әдістері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1262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Оқушылардың белсенділігін арттыруға бағытталған әдістер.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3790" y="3530679"/>
            <a:ext cx="680442" cy="68044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57720" y="37220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Рөлдік ойындар</a:t>
            </a:r>
            <a:endParaRPr lang="en-US" sz="2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56884" y="3530679"/>
            <a:ext cx="680442" cy="6804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420814" y="37220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Пікір сайыс</a:t>
            </a:r>
            <a:endParaRPr lang="en-US" sz="22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3790" y="4664750"/>
            <a:ext cx="680442" cy="68044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757720" y="48560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Миға шабуыл</a:t>
            </a:r>
            <a:endParaRPr lang="en-US" sz="22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56884" y="4664750"/>
            <a:ext cx="680442" cy="68044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420814" y="48560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Кейс-стади</a:t>
            </a:r>
            <a:endParaRPr lang="en-US" sz="220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93790" y="5798820"/>
            <a:ext cx="680442" cy="680442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757720" y="59901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Тренингтер</a:t>
            </a:r>
            <a:endParaRPr lang="en-US" sz="22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456884" y="5798820"/>
            <a:ext cx="680442" cy="68044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8420814" y="59901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Жобалау әдістері</a:t>
            </a:r>
            <a:endParaRPr lang="en-US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6508" y="500182"/>
            <a:ext cx="6881574" cy="568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Интерактивті Оқыту Ережелері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636508" y="1432084"/>
            <a:ext cx="409099" cy="409099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04671" y="1466136"/>
            <a:ext cx="272772" cy="340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1227415" y="1494592"/>
            <a:ext cx="2273260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Толық қатысу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227415" y="1887736"/>
            <a:ext cx="12766477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Жұмысқа оқушылардың толығымен қатысуы.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636508" y="2542223"/>
            <a:ext cx="409099" cy="409099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04671" y="2576274"/>
            <a:ext cx="272772" cy="340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227415" y="2604730"/>
            <a:ext cx="2948226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Психологиялық дайындық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227415" y="2997875"/>
            <a:ext cx="12766477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Оқушыларды психологиялық тұрғыдан дайындау, марапаттау.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636508" y="3652361"/>
            <a:ext cx="409099" cy="409099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04671" y="3686413"/>
            <a:ext cx="272772" cy="340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1227415" y="3714869"/>
            <a:ext cx="2273260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Сынып талабы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1227415" y="4108013"/>
            <a:ext cx="12766477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Сынып талапқа сай болуы қажет.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636508" y="4762500"/>
            <a:ext cx="409099" cy="409099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04671" y="4796552"/>
            <a:ext cx="272772" cy="340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1227415" y="4825008"/>
            <a:ext cx="2273260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Жұмыс орны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1227415" y="5218152"/>
            <a:ext cx="12766477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Оқу орны ыңғайлы және жайлы болуы қажет.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636508" y="5872639"/>
            <a:ext cx="409099" cy="409099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04671" y="5906691"/>
            <a:ext cx="272772" cy="340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1227415" y="5935147"/>
            <a:ext cx="2273260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Регламент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1227415" y="6328291"/>
            <a:ext cx="12766477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Процедураға және регламентке назар аудару.</a:t>
            </a:r>
            <a:endParaRPr lang="en-US" sz="1400" dirty="0"/>
          </a:p>
        </p:txBody>
      </p:sp>
      <p:sp>
        <p:nvSpPr>
          <p:cNvPr id="23" name="Shape 21"/>
          <p:cNvSpPr/>
          <p:nvPr/>
        </p:nvSpPr>
        <p:spPr>
          <a:xfrm>
            <a:off x="636508" y="6982778"/>
            <a:ext cx="409099" cy="409099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704671" y="7016829"/>
            <a:ext cx="272772" cy="340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1227415" y="7045285"/>
            <a:ext cx="2273260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Топқа бөлу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1227415" y="7438430"/>
            <a:ext cx="12766477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Проблема шешу барысында топқа бөлуге мұқият қарау.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368</Words>
  <Application>Microsoft Office PowerPoint</Application>
  <PresentationFormat>Произвольный</PresentationFormat>
  <Paragraphs>101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Alexandria</vt:lpstr>
      <vt:lpstr>Nobile</vt:lpstr>
      <vt:lpstr>Calibri</vt:lpstr>
      <vt:lpstr>Alexandria Light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РР</dc:creator>
  <cp:lastModifiedBy>РР</cp:lastModifiedBy>
  <cp:revision>2</cp:revision>
  <dcterms:created xsi:type="dcterms:W3CDTF">2025-11-16T11:21:53Z</dcterms:created>
  <dcterms:modified xsi:type="dcterms:W3CDTF">2025-11-16T11:28:48Z</dcterms:modified>
</cp:coreProperties>
</file>